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30"/>
  </p:notesMasterIdLst>
  <p:handoutMasterIdLst>
    <p:handoutMasterId r:id="rId31"/>
  </p:handoutMasterIdLst>
  <p:sldIdLst>
    <p:sldId id="256" r:id="rId5"/>
    <p:sldId id="307" r:id="rId6"/>
    <p:sldId id="12558" r:id="rId7"/>
    <p:sldId id="12544" r:id="rId8"/>
    <p:sldId id="12545" r:id="rId9"/>
    <p:sldId id="831" r:id="rId10"/>
    <p:sldId id="12549" r:id="rId11"/>
    <p:sldId id="12550" r:id="rId12"/>
    <p:sldId id="12551" r:id="rId13"/>
    <p:sldId id="12547" r:id="rId14"/>
    <p:sldId id="12523" r:id="rId15"/>
    <p:sldId id="12524" r:id="rId16"/>
    <p:sldId id="12553" r:id="rId17"/>
    <p:sldId id="282" r:id="rId18"/>
    <p:sldId id="281" r:id="rId19"/>
    <p:sldId id="12525" r:id="rId20"/>
    <p:sldId id="3587" r:id="rId21"/>
    <p:sldId id="12554" r:id="rId22"/>
    <p:sldId id="12556" r:id="rId23"/>
    <p:sldId id="12528" r:id="rId24"/>
    <p:sldId id="336" r:id="rId25"/>
    <p:sldId id="341" r:id="rId26"/>
    <p:sldId id="262" r:id="rId27"/>
    <p:sldId id="12522"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409" autoAdjust="0"/>
  </p:normalViewPr>
  <p:slideViewPr>
    <p:cSldViewPr snapToGrid="0">
      <p:cViewPr varScale="1">
        <p:scale>
          <a:sx n="64" d="100"/>
          <a:sy n="64" d="100"/>
        </p:scale>
        <p:origin x="912" y="10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2023/8/22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2023/8/22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10</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15</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23</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9045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6</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2023/8/22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2023/8/22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9" name="文本框 28"/>
          <p:cNvSpPr txBox="1"/>
          <p:nvPr/>
        </p:nvSpPr>
        <p:spPr>
          <a:xfrm>
            <a:off x="1586454" y="1551398"/>
            <a:ext cx="9592628" cy="3046988"/>
          </a:xfrm>
          <a:prstGeom prst="rect">
            <a:avLst/>
          </a:prstGeom>
          <a:noFill/>
        </p:spPr>
        <p:txBody>
          <a:bodyPr wrap="square" rtlCol="0">
            <a:spAutoFit/>
          </a:bodyPr>
          <a:lstStyle/>
          <a:p>
            <a:pPr algn="ctr"/>
            <a:r>
              <a:rPr lang="vi-VN" sz="4800" b="1" dirty="0">
                <a:latin typeface="+mj-lt"/>
                <a:ea typeface="Yeseva One" panose="00000500000000000000" charset="0"/>
                <a:sym typeface="Yeseva One" panose="00000500000000000000" charset="0"/>
              </a:rPr>
              <a:t>BÀI </a:t>
            </a:r>
            <a:r>
              <a:rPr lang="en-US" sz="4800" b="1" dirty="0" smtClean="0">
                <a:latin typeface="+mj-lt"/>
                <a:ea typeface="Yeseva One" panose="00000500000000000000" charset="0"/>
                <a:sym typeface="Yeseva One" panose="00000500000000000000" charset="0"/>
              </a:rPr>
              <a:t>14.KHỐI LƯỢNG RIÊNG </a:t>
            </a:r>
          </a:p>
          <a:p>
            <a:pPr algn="ctr"/>
            <a:r>
              <a:rPr lang="en-US" sz="4800" b="1" dirty="0" err="1" smtClean="0">
                <a:latin typeface="+mj-lt"/>
                <a:ea typeface="Yeseva One" panose="00000500000000000000" charset="0"/>
                <a:sym typeface="Yeseva One" panose="00000500000000000000" charset="0"/>
              </a:rPr>
              <a:t>Tiết</a:t>
            </a:r>
            <a:r>
              <a:rPr lang="en-US" sz="4800" b="1" dirty="0" smtClean="0">
                <a:latin typeface="+mj-lt"/>
                <a:ea typeface="Yeseva One" panose="00000500000000000000" charset="0"/>
                <a:sym typeface="Yeseva One" panose="00000500000000000000" charset="0"/>
              </a:rPr>
              <a:t> 2</a:t>
            </a:r>
            <a:r>
              <a:rPr lang="vi-VN" sz="4800" b="1" dirty="0" smtClean="0">
                <a:latin typeface="+mj-lt"/>
                <a:ea typeface="Yeseva One" panose="00000500000000000000" charset="0"/>
                <a:sym typeface="Yeseva One" panose="00000500000000000000" charset="0"/>
              </a:rPr>
              <a:t>. </a:t>
            </a:r>
            <a:r>
              <a:rPr lang="en-US" sz="4800" b="1" dirty="0">
                <a:latin typeface="+mj-lt"/>
                <a:ea typeface="Yeseva One" panose="00000500000000000000" charset="0"/>
                <a:sym typeface="Yeseva One" panose="00000500000000000000" charset="0"/>
              </a:rPr>
              <a:t>THỰC HÀNH</a:t>
            </a:r>
          </a:p>
          <a:p>
            <a:pPr algn="ctr"/>
            <a:r>
              <a:rPr lang="en-US" sz="4800" b="1" dirty="0">
                <a:latin typeface="+mj-lt"/>
                <a:ea typeface="Yeseva One" panose="00000500000000000000" charset="0"/>
                <a:sym typeface="Yeseva One" panose="00000500000000000000" charset="0"/>
              </a:rPr>
              <a:t>XÁC ĐỊNH KHỐI LƯỢNG </a:t>
            </a:r>
            <a:r>
              <a:rPr lang="en-US" sz="4800" b="1" dirty="0" smtClean="0">
                <a:latin typeface="+mj-lt"/>
                <a:ea typeface="Yeseva One" panose="00000500000000000000" charset="0"/>
                <a:sym typeface="Yeseva One" panose="00000500000000000000" charset="0"/>
              </a:rPr>
              <a:t>RIÊNG BẰNG THỰC NGHIỆM </a:t>
            </a:r>
            <a:endParaRPr sz="4800" b="1" dirty="0">
              <a:latin typeface="+mj-lt"/>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smtClean="0">
                <a:solidFill>
                  <a:srgbClr val="0070C0"/>
                </a:solidFill>
                <a:latin typeface="Times New Roman" panose="02020603050405020304" pitchFamily="18" charset="0"/>
                <a:cs typeface="Times New Roman" panose="02020603050405020304" pitchFamily="18" charset="0"/>
              </a:rPr>
              <a:t>Tìm hiểu GHĐ và ĐCNN của bình chia 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smtClean="0">
                <a:solidFill>
                  <a:srgbClr val="0070C0"/>
                </a:solidFill>
                <a:latin typeface="+mj-lt"/>
              </a:rPr>
              <a:t>☺Dùng </a:t>
            </a:r>
            <a:r>
              <a:rPr lang="vi-VN" sz="2800" dirty="0">
                <a:solidFill>
                  <a:srgbClr val="0070C0"/>
                </a:solidFill>
                <a:latin typeface="+mj-lt"/>
              </a:rPr>
              <a:t>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smtClean="0">
                <a:solidFill>
                  <a:srgbClr val="0070C0"/>
                </a:solidFill>
                <a:latin typeface="+mj-lt"/>
              </a:rPr>
              <a:t>☺Rót </a:t>
            </a:r>
            <a:r>
              <a:rPr lang="vi-VN" sz="2800" dirty="0">
                <a:solidFill>
                  <a:srgbClr val="0070C0"/>
                </a:solidFill>
                <a:latin typeface="+mj-lt"/>
              </a:rPr>
              <a:t>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smtClean="0">
                <a:solidFill>
                  <a:srgbClr val="0070C0"/>
                </a:solidFill>
                <a:latin typeface="+mj-lt"/>
              </a:rPr>
              <a:t>☺Dùng </a:t>
            </a:r>
            <a:r>
              <a:rPr lang="vi-VN" sz="2800" dirty="0">
                <a:solidFill>
                  <a:srgbClr val="0070C0"/>
                </a:solidFill>
                <a:latin typeface="+mj-lt"/>
              </a:rPr>
              <a:t>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smtClean="0">
                <a:solidFill>
                  <a:srgbClr val="0070C0"/>
                </a:solidFill>
                <a:latin typeface="+mj-lt"/>
              </a:rPr>
              <a:t>☺Xác </a:t>
            </a:r>
            <a:r>
              <a:rPr lang="vi-VN" sz="2800" dirty="0">
                <a:solidFill>
                  <a:srgbClr val="0070C0"/>
                </a:solidFill>
                <a:latin typeface="+mj-lt"/>
              </a:rPr>
              <a:t>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5"/>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70140"/>
            <a:ext cx="1133571" cy="982326"/>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918" y="70140"/>
            <a:ext cx="702097" cy="1105620"/>
          </a:xfrm>
          <a:prstGeom prst="rect">
            <a:avLst/>
          </a:prstGeom>
        </p:spPr>
      </p:pic>
      <p:pic>
        <p:nvPicPr>
          <p:cNvPr id="22" name="Picture 21">
            <a:extLst>
              <a:ext uri="{FF2B5EF4-FFF2-40B4-BE49-F238E27FC236}">
                <a16:creationId xmlns:a16="http://schemas.microsoft.com/office/drawing/2014/main" id="{C15036C8-E2EB-4729-9808-4FFD732310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08" y="3259000"/>
            <a:ext cx="1457693" cy="319319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331" y="457203"/>
            <a:ext cx="721647" cy="63731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81BEF0-A39B-B938-7EB7-147B354D6282}"/>
                  </a:ext>
                </a:extLst>
              </p:cNvPr>
              <p:cNvSpPr txBox="1"/>
              <p:nvPr/>
            </p:nvSpPr>
            <p:spPr>
              <a:xfrm>
                <a:off x="1778001" y="1175760"/>
                <a:ext cx="9674484" cy="5593839"/>
              </a:xfrm>
              <a:prstGeom prst="rect">
                <a:avLst/>
              </a:prstGeom>
              <a:noFill/>
            </p:spPr>
            <p:txBody>
              <a:bodyPr wrap="square" rtlCol="0">
                <a:spAutoFit/>
              </a:bodyPr>
              <a:lstStyle/>
              <a:p>
                <a:pPr algn="ctr"/>
                <a:r>
                  <a:rPr lang="en-US" sz="3200" dirty="0" smtClean="0">
                    <a:solidFill>
                      <a:schemeClr val="tx1"/>
                    </a:solidFill>
                    <a:latin typeface="Times New Roman" pitchFamily="18" charset="0"/>
                    <a:cs typeface="Times New Roman" pitchFamily="18" charset="0"/>
                  </a:rPr>
                  <a:t>TRẢ LỜI </a:t>
                </a:r>
              </a:p>
              <a:p>
                <a:pPr marL="457200" indent="-457200">
                  <a:buFont typeface="Arial" panose="020B0604020202020204" pitchFamily="34" charset="0"/>
                  <a:buChar char="•"/>
                </a:pPr>
                <a:r>
                  <a:rPr lang="en-US" sz="3200" dirty="0" err="1" smtClean="0">
                    <a:solidFill>
                      <a:schemeClr val="tx1"/>
                    </a:solidFill>
                    <a:latin typeface="Times New Roman" pitchFamily="18" charset="0"/>
                    <a:cs typeface="Times New Roman" pitchFamily="18" charset="0"/>
                  </a:rPr>
                  <a:t>Khối</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riêng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định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bằng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 </a:t>
                </a:r>
                <a:endParaRPr lang="en-US" sz="3200" dirty="0" smtClean="0">
                  <a:solidFill>
                    <a:schemeClr val="tx1"/>
                  </a:solidFill>
                  <a:latin typeface="Times New Roman" pitchFamily="18" charset="0"/>
                  <a:cs typeface="Times New Roman" pitchFamily="18" charset="0"/>
                </a:endParaRPr>
              </a:p>
              <a:p>
                <a:pPr marL="457200" indent="-457200">
                  <a:buFont typeface="Arial" panose="020B0604020202020204" pitchFamily="34" charset="0"/>
                  <a:buChar char="•"/>
                </a:pPr>
                <a:r>
                  <a:rPr lang="en-US" sz="3200" dirty="0" err="1" smtClean="0">
                    <a:solidFill>
                      <a:schemeClr val="tx1"/>
                    </a:solidFill>
                    <a:latin typeface="Times New Roman" pitchFamily="18" charset="0"/>
                    <a:cs typeface="Times New Roman" pitchFamily="18" charset="0"/>
                  </a:rPr>
                  <a:t>Công</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thức</a:t>
                </a:r>
                <a:r>
                  <a:rPr lang="en-US" sz="3200" dirty="0">
                    <a:solidFill>
                      <a:schemeClr val="tx1"/>
                    </a:solidFill>
                    <a:latin typeface="Times New Roman" pitchFamily="18" charset="0"/>
                    <a:cs typeface="Times New Roman" pitchFamily="18" charset="0"/>
                  </a:rPr>
                  <a:t> </a:t>
                </a:r>
                <a14:m>
                  <m:oMath xmlns:m="http://schemas.openxmlformats.org/officeDocument/2006/math">
                    <m:r>
                      <a:rPr lang="en-US" sz="3200" i="1" smtClean="0">
                        <a:solidFill>
                          <a:srgbClr val="FF0000"/>
                        </a:solidFill>
                        <a:latin typeface="Cambria Math"/>
                      </a:rPr>
                      <m:t>𝐷</m:t>
                    </m:r>
                    <m:r>
                      <a:rPr lang="en-US" sz="3200" i="1" smtClean="0">
                        <a:solidFill>
                          <a:srgbClr val="FF0000"/>
                        </a:solidFill>
                        <a:latin typeface="Cambria Math"/>
                      </a:rPr>
                      <m:t>= </m:t>
                    </m:r>
                    <m:f>
                      <m:fPr>
                        <m:ctrlPr>
                          <a:rPr lang="en-US" sz="3200" i="1">
                            <a:solidFill>
                              <a:srgbClr val="FF0000"/>
                            </a:solidFill>
                            <a:latin typeface="Cambria Math" panose="02040503050406030204" pitchFamily="18" charset="0"/>
                          </a:rPr>
                        </m:ctrlPr>
                      </m:fPr>
                      <m:num>
                        <m:r>
                          <a:rPr lang="en-US" sz="3200" i="1">
                            <a:solidFill>
                              <a:srgbClr val="FF0000"/>
                            </a:solidFill>
                            <a:latin typeface="Cambria Math"/>
                          </a:rPr>
                          <m:t>𝑚</m:t>
                        </m:r>
                      </m:num>
                      <m:den>
                        <m:r>
                          <a:rPr lang="en-US" sz="3200" i="1">
                            <a:solidFill>
                              <a:srgbClr val="FF0000"/>
                            </a:solidFill>
                            <a:latin typeface="Cambria Math"/>
                          </a:rPr>
                          <m:t>𝑉</m:t>
                        </m:r>
                      </m:den>
                    </m:f>
                  </m:oMath>
                </a14:m>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đó</a:t>
                </a:r>
                <a:r>
                  <a:rPr lang="en-US" sz="3200" dirty="0">
                    <a:solidFill>
                      <a:schemeClr val="tx1"/>
                    </a:solidFill>
                    <a:latin typeface="Times New Roman" pitchFamily="18" charset="0"/>
                    <a:cs typeface="Times New Roman" pitchFamily="18" charset="0"/>
                  </a:rPr>
                  <a:t> m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V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tích</a:t>
                </a:r>
                <a:r>
                  <a:rPr lang="en-US" sz="3200" dirty="0">
                    <a:solidFill>
                      <a:schemeClr val="tx1"/>
                    </a:solidFill>
                    <a:latin typeface="Times New Roman" pitchFamily="18" charset="0"/>
                    <a:cs typeface="Times New Roman" pitchFamily="18" charset="0"/>
                  </a:rPr>
                  <a:t>.</a:t>
                </a:r>
              </a:p>
              <a:p>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thường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dùng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khối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lượng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riêng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kg/m</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hoặc</a:t>
                </a:r>
                <a:r>
                  <a:rPr lang="en-US" sz="3200" dirty="0">
                    <a:solidFill>
                      <a:schemeClr val="tx1"/>
                    </a:solidFill>
                    <a:latin typeface="Times New Roman" pitchFamily="18" charset="0"/>
                    <a:cs typeface="Times New Roman" pitchFamily="18" charset="0"/>
                  </a:rPr>
                  <a:t> g/cm</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hay g/ml</a:t>
                </a:r>
              </a:p>
              <a:p>
                <a:r>
                  <a:rPr lang="en-US" sz="3200" dirty="0">
                    <a:solidFill>
                      <a:schemeClr val="tx1"/>
                    </a:solidFill>
                    <a:latin typeface="Times New Roman" pitchFamily="18" charset="0"/>
                    <a:cs typeface="Times New Roman" pitchFamily="18" charset="0"/>
                  </a:rPr>
                  <a:t>		1 kg/m</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 0.001 g/cm</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 1 g/cm</a:t>
                </a:r>
                <a:r>
                  <a:rPr lang="en-US" sz="3200" baseline="30000" dirty="0">
                    <a:solidFill>
                      <a:schemeClr val="tx1"/>
                    </a:solidFill>
                    <a:latin typeface="Times New Roman" pitchFamily="18" charset="0"/>
                    <a:cs typeface="Times New Roman" pitchFamily="18" charset="0"/>
                  </a:rPr>
                  <a:t>3</a:t>
                </a:r>
                <a:r>
                  <a:rPr lang="en-US" sz="3200" dirty="0">
                    <a:solidFill>
                      <a:schemeClr val="tx1"/>
                    </a:solidFill>
                    <a:latin typeface="Times New Roman" pitchFamily="18" charset="0"/>
                    <a:cs typeface="Times New Roman" pitchFamily="18" charset="0"/>
                  </a:rPr>
                  <a:t> = 1 </a:t>
                </a:r>
                <a:r>
                  <a:rPr lang="en-US" sz="3200" dirty="0" smtClean="0">
                    <a:solidFill>
                      <a:schemeClr val="tx1"/>
                    </a:solidFill>
                    <a:latin typeface="Times New Roman" pitchFamily="18" charset="0"/>
                    <a:cs typeface="Times New Roman" pitchFamily="18" charset="0"/>
                  </a:rPr>
                  <a:t>g/Ml</a:t>
                </a:r>
              </a:p>
              <a:p>
                <a:r>
                  <a:rPr lang="en-US" sz="3200" dirty="0" err="1" smtClean="0">
                    <a:solidFill>
                      <a:srgbClr val="FF0000"/>
                    </a:solidFill>
                    <a:latin typeface="Times New Roman" pitchFamily="18" charset="0"/>
                    <a:cs typeface="Times New Roman" pitchFamily="18" charset="0"/>
                  </a:rPr>
                  <a:t>Vậy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riêng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ta </a:t>
                </a:r>
                <a:r>
                  <a:rPr lang="en-US" sz="3200" dirty="0" err="1" smtClean="0">
                    <a:solidFill>
                      <a:srgbClr val="FF0000"/>
                    </a:solidFill>
                    <a:latin typeface="Times New Roman" pitchFamily="18" charset="0"/>
                    <a:cs typeface="Times New Roman" pitchFamily="18" charset="0"/>
                  </a:rPr>
                  <a:t>cần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khối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lượng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thể</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tích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chất</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endParaRPr lang="en-US" sz="2667" dirty="0">
                  <a:solidFill>
                    <a:srgbClr val="FF0000"/>
                  </a:solidFill>
                  <a:latin typeface="Times New Roman" pitchFamily="18" charset="0"/>
                  <a:cs typeface="Times New Roman" pitchFamily="18" charset="0"/>
                </a:endParaRPr>
              </a:p>
            </p:txBody>
          </p:sp>
        </mc:Choice>
        <mc:Fallback xmlns="">
          <p:sp>
            <p:nvSpPr>
              <p:cNvPr id="2" name="TextBox 1">
                <a:extLst>
                  <a:ext uri="{FF2B5EF4-FFF2-40B4-BE49-F238E27FC236}">
                    <a16:creationId xmlns:a16="http://schemas.microsoft.com/office/drawing/2014/main" id="{9B81BEF0-A39B-B938-7EB7-147B354D6282}"/>
                  </a:ext>
                </a:extLst>
              </p:cNvPr>
              <p:cNvSpPr txBox="1">
                <a:spLocks noRot="1" noChangeAspect="1" noMove="1" noResize="1" noEditPoints="1" noAdjustHandles="1" noChangeArrowheads="1" noChangeShapeType="1" noTextEdit="1"/>
              </p:cNvSpPr>
              <p:nvPr/>
            </p:nvSpPr>
            <p:spPr>
              <a:xfrm>
                <a:off x="1778001" y="1175760"/>
                <a:ext cx="9674484" cy="5593839"/>
              </a:xfrm>
              <a:prstGeom prst="rect">
                <a:avLst/>
              </a:prstGeom>
              <a:blipFill>
                <a:blip r:embed="rId7"/>
                <a:stretch>
                  <a:fillRect l="-1638" t="-1527" r="-441"/>
                </a:stretch>
              </a:blipFill>
            </p:spPr>
            <p:txBody>
              <a:bodyPr/>
              <a:lstStyle/>
              <a:p>
                <a:r>
                  <a:rPr lang="en-US">
                    <a:noFill/>
                  </a:rPr>
                  <a:t> </a:t>
                </a:r>
              </a:p>
            </p:txBody>
          </p:sp>
        </mc:Fallback>
      </mc:AlternateContent>
    </p:spTree>
    <p:extLst>
      <p:ext uri="{BB962C8B-B14F-4D97-AF65-F5344CB8AC3E}">
        <p14:creationId xmlns:p14="http://schemas.microsoft.com/office/powerpoint/2010/main" val="36200429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633438"/>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5"/>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6"/>
          <a:stretch>
            <a:fillRect/>
          </a:stretch>
        </p:blipFill>
        <p:spPr>
          <a:xfrm>
            <a:off x="5370653" y="3279064"/>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1532846"/>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5"/>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6"/>
          <a:stretch>
            <a:fillRect/>
          </a:stretch>
        </p:blipFill>
        <p:spPr>
          <a:xfrm>
            <a:off x="5522606" y="3372242"/>
            <a:ext cx="6722428" cy="2489629"/>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1355</TotalTime>
  <Words>838</Words>
  <Application>Microsoft Office PowerPoint</Application>
  <PresentationFormat>Widescreen</PresentationFormat>
  <Paragraphs>83</Paragraphs>
  <Slides>25</Slides>
  <Notes>19</Notes>
  <HiddenSlides>0</HiddenSlides>
  <MMClips>1</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25</vt:i4>
      </vt:variant>
    </vt:vector>
  </HeadingPairs>
  <TitlesOfParts>
    <vt:vector size="47" baseType="lpstr">
      <vt:lpstr>宋体</vt:lpstr>
      <vt:lpstr>Amatic SC</vt:lpstr>
      <vt:lpstr>Arial</vt:lpstr>
      <vt:lpstr>Barlow Condensed Thin</vt:lpstr>
      <vt:lpstr>Calibri</vt:lpstr>
      <vt:lpstr>Calibri Light</vt:lpstr>
      <vt:lpstr>Cambria Math</vt:lpstr>
      <vt:lpstr>等线</vt:lpstr>
      <vt:lpstr>等线 Light</vt:lpstr>
      <vt:lpstr>Gill Sans</vt:lpstr>
      <vt:lpstr>Gochi Hand</vt:lpstr>
      <vt:lpstr>Helvetica Neue Medium</vt:lpstr>
      <vt:lpstr>Nunito</vt:lpstr>
      <vt:lpstr>Open Sans</vt:lpstr>
      <vt:lpstr>Roboto</vt:lpstr>
      <vt:lpstr>Segoe UI</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Admin</cp:lastModifiedBy>
  <cp:revision>74</cp:revision>
  <dcterms:created xsi:type="dcterms:W3CDTF">2018-12-13T14:11:00Z</dcterms:created>
  <dcterms:modified xsi:type="dcterms:W3CDTF">2023-08-22T08:51:37Z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